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74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5"/>
    <p:restoredTop sz="94666"/>
  </p:normalViewPr>
  <p:slideViewPr>
    <p:cSldViewPr snapToGrid="0">
      <p:cViewPr varScale="1">
        <p:scale>
          <a:sx n="106" d="100"/>
          <a:sy n="106" d="100"/>
        </p:scale>
        <p:origin x="192" y="2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38F35E-3E13-47D3-8AD5-D12004E40778}" type="datetimeFigureOut">
              <a:rPr lang="en-US" smtClean="0"/>
              <a:t>1/11/25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A5AC26-75CB-4675-92E1-21E5EE23CF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0448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97D27-4057-4C66-80BC-038D6F0C22FD}" type="datetimeFigureOut">
              <a:rPr lang="en-US" smtClean="0"/>
              <a:t>1/11/25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E71E769E-4E2E-45DE-8F27-A8BC866FA0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980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97D27-4057-4C66-80BC-038D6F0C22FD}" type="datetimeFigureOut">
              <a:rPr lang="en-US" smtClean="0"/>
              <a:t>1/11/25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E769E-4E2E-45DE-8F27-A8BC866FA0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869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97D27-4057-4C66-80BC-038D6F0C22FD}" type="datetimeFigureOut">
              <a:rPr lang="en-US" smtClean="0"/>
              <a:t>1/11/25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E769E-4E2E-45DE-8F27-A8BC866FA0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797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B1C91D-6029-42A0-A464-983BFB418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B8BA1C-C524-4806-878F-E5D4F989F8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E49949-FA3D-420B-A813-59E918FC33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97D27-4057-4C66-80BC-038D6F0C22FD}" type="datetimeFigureOut">
              <a:rPr lang="en-US" smtClean="0"/>
              <a:t>1/11/25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1FE3DF-8DE7-47EF-8102-4D4C25C93B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88D7FE-FD18-4869-8EA1-38A92B6AE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E769E-4E2E-45DE-8F27-A8BC866FA0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750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97D27-4057-4C66-80BC-038D6F0C22FD}" type="datetimeFigureOut">
              <a:rPr lang="en-US" smtClean="0"/>
              <a:t>1/11/25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E769E-4E2E-45DE-8F27-A8BC866FA0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869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F6197D27-4057-4C66-80BC-038D6F0C22FD}" type="datetimeFigureOut">
              <a:rPr lang="en-US" smtClean="0"/>
              <a:t>1/11/25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E71E769E-4E2E-45DE-8F27-A8BC866FA0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529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97D27-4057-4C66-80BC-038D6F0C22FD}" type="datetimeFigureOut">
              <a:rPr lang="en-US" smtClean="0"/>
              <a:t>1/11/25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E769E-4E2E-45DE-8F27-A8BC866FA0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044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97D27-4057-4C66-80BC-038D6F0C22FD}" type="datetimeFigureOut">
              <a:rPr lang="en-US" smtClean="0"/>
              <a:t>1/11/25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E769E-4E2E-45DE-8F27-A8BC866FA010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3217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97D27-4057-4C66-80BC-038D6F0C22FD}" type="datetimeFigureOut">
              <a:rPr lang="en-US" smtClean="0"/>
              <a:t>1/11/25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E769E-4E2E-45DE-8F27-A8BC866FA010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10993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97D27-4057-4C66-80BC-038D6F0C22FD}" type="datetimeFigureOut">
              <a:rPr lang="en-US" smtClean="0"/>
              <a:t>1/11/25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E769E-4E2E-45DE-8F27-A8BC866FA0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739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97D27-4057-4C66-80BC-038D6F0C22FD}" type="datetimeFigureOut">
              <a:rPr lang="en-US" smtClean="0"/>
              <a:t>1/11/25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E769E-4E2E-45DE-8F27-A8BC866FA0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200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97D27-4057-4C66-80BC-038D6F0C22FD}" type="datetimeFigureOut">
              <a:rPr lang="en-US" smtClean="0"/>
              <a:t>1/11/25</a:t>
            </a:fld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E769E-4E2E-45DE-8F27-A8BC866FA0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437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microsoft.com/office/2007/relationships/hdphoto" Target="../media/hdphoto1.wdp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F6197D27-4057-4C66-80BC-038D6F0C22FD}" type="datetimeFigureOut">
              <a:rPr lang="en-US" smtClean="0"/>
              <a:t>1/11/25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E71E769E-4E2E-45DE-8F27-A8BC866FA0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5038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5" r:id="rId1"/>
    <p:sldLayoutId id="2147483876" r:id="rId2"/>
    <p:sldLayoutId id="2147483877" r:id="rId3"/>
    <p:sldLayoutId id="2147483878" r:id="rId4"/>
    <p:sldLayoutId id="2147483879" r:id="rId5"/>
    <p:sldLayoutId id="2147483880" r:id="rId6"/>
    <p:sldLayoutId id="2147483881" r:id="rId7"/>
    <p:sldLayoutId id="2147483882" r:id="rId8"/>
    <p:sldLayoutId id="2147483883" r:id="rId9"/>
    <p:sldLayoutId id="2147483884" r:id="rId10"/>
    <p:sldLayoutId id="2147483885" r:id="rId11"/>
    <p:sldLayoutId id="2147483886" r:id="rId12"/>
  </p:sldLayoutIdLst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6" Type="http://schemas.microsoft.com/office/2007/relationships/hdphoto" Target="../media/hdphoto2.wdp"/><Relationship Id="rId5" Type="http://schemas.openxmlformats.org/officeDocument/2006/relationships/image" Target="../media/image4.png"/><Relationship Id="rId4" Type="http://schemas.openxmlformats.org/officeDocument/2006/relationships/image" Target="../media/image13.jpe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5" Type="http://schemas.microsoft.com/office/2007/relationships/hdphoto" Target="../media/hdphoto3.wdp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.jpeg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.jpe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7.jpeg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jpeg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jpe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jpeg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5" Type="http://schemas.microsoft.com/office/2007/relationships/hdphoto" Target="../media/hdphoto3.wdp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9.jpe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6" Type="http://schemas.microsoft.com/office/2007/relationships/hdphoto" Target="../media/hdphoto2.wdp"/><Relationship Id="rId5" Type="http://schemas.openxmlformats.org/officeDocument/2006/relationships/image" Target="../media/image6.png"/><Relationship Id="rId4" Type="http://schemas.openxmlformats.org/officeDocument/2006/relationships/image" Target="../media/image7.jpe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jpeg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.jpeg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jpeg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6" Type="http://schemas.microsoft.com/office/2007/relationships/hdphoto" Target="../media/hdphoto2.wdp"/><Relationship Id="rId5" Type="http://schemas.openxmlformats.org/officeDocument/2006/relationships/image" Target="../media/image6.png"/><Relationship Id="rId4" Type="http://schemas.openxmlformats.org/officeDocument/2006/relationships/image" Target="../media/image11.jpe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6" Type="http://schemas.microsoft.com/office/2007/relationships/hdphoto" Target="../media/hdphoto2.wdp"/><Relationship Id="rId5" Type="http://schemas.openxmlformats.org/officeDocument/2006/relationships/image" Target="../media/image6.png"/><Relationship Id="rId4" Type="http://schemas.openxmlformats.org/officeDocument/2006/relationships/image" Target="../media/image12.jpe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6" Type="http://schemas.microsoft.com/office/2007/relationships/hdphoto" Target="../media/hdphoto2.wdp"/><Relationship Id="rId5" Type="http://schemas.openxmlformats.org/officeDocument/2006/relationships/image" Target="../media/image6.png"/><Relationship Id="rId4" Type="http://schemas.openxmlformats.org/officeDocument/2006/relationships/image" Target="../media/image1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5C28659E-412C-4600-B45E-BAE370BC2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DAD890E-4D67-45E5-A8DB-032C679BF6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289" b="6711"/>
          <a:stretch/>
        </p:blipFill>
        <p:spPr>
          <a:xfrm>
            <a:off x="20" y="180484"/>
            <a:ext cx="12191980" cy="6857989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AE95896B-6905-4618-A7DF-DED8A61FBC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748BD8C-4984-4138-94CA-2DC5F39DC3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blipFill dpi="0" rotWithShape="1">
            <a:blip r:embed="rId3">
              <a:alphaModFix amt="30000"/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  <a14:imgEffect>
                        <a14:brightnessContrast bright="-25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F54FE5-49DB-47AE-BBEF-1717B4B168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b">
            <a:normAutofit/>
          </a:bodyPr>
          <a:lstStyle/>
          <a:p>
            <a:r>
              <a:rPr lang="en-US" sz="8200" b="1">
                <a:solidFill>
                  <a:srgbClr val="FFFFFF"/>
                </a:solidFill>
              </a:rPr>
              <a:t>Gold Price Analysis and Forecasting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32403C-ACEF-4CFF-96BE-B0F8F4BAB5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Analyzing historical trends, developing predictive models, and formulating trading strategies.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860514-6BE9-4933-81FB-17D0E1F137A2}"/>
              </a:ext>
            </a:extLst>
          </p:cNvPr>
          <p:cNvSpPr txBox="1"/>
          <p:nvPr/>
        </p:nvSpPr>
        <p:spPr>
          <a:xfrm>
            <a:off x="5546558" y="5835318"/>
            <a:ext cx="6146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Sohan Reddy </a:t>
            </a:r>
            <a:r>
              <a:rPr lang="en-US" sz="3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Ganampeta</a:t>
            </a:r>
            <a:endParaRPr lang="en-US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1877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16DBFAD4-B5FC-442B-A283-381B01B195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B649DC7-8769-4383-A6F2-8F366BA7A1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C67FD53-2686-4E0E-BA49-976F78F9AA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Yellow paper folded as graph">
            <a:extLst>
              <a:ext uri="{FF2B5EF4-FFF2-40B4-BE49-F238E27FC236}">
                <a16:creationId xmlns:a16="http://schemas.microsoft.com/office/drawing/2014/main" id="{D917B694-2317-94D1-ED41-14DC58B7B6E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5730"/>
          <a:stretch/>
        </p:blipFill>
        <p:spPr>
          <a:xfrm>
            <a:off x="-1" y="10"/>
            <a:ext cx="12191999" cy="685799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3837459"/>
            <a:ext cx="10222992" cy="80683"/>
          </a:xfrm>
          <a:prstGeom prst="rect">
            <a:avLst/>
          </a:prstGeom>
          <a:blipFill dpi="0" rotWithShape="1">
            <a:blip r:embed="rId5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3981573"/>
            <a:ext cx="10222992" cy="2078335"/>
          </a:xfrm>
          <a:prstGeom prst="rect">
            <a:avLst/>
          </a:prstGeom>
          <a:blipFill dpi="0" rotWithShape="1">
            <a:blip r:embed="rId5">
              <a:alphaModFix amt="9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774D92-CD87-4449-851A-663DBEAF5A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456" y="4162031"/>
            <a:ext cx="4543683" cy="17671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b="1" dirty="0"/>
              <a:t>ARIMA Model</a:t>
            </a:r>
            <a:endParaRPr lang="en-US" b="1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285B18-1F07-4D39-BDF8-BBC32A421F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17920" y="4170410"/>
            <a:ext cx="4699221" cy="176714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800"/>
              <a:t>1. Fit ARIMA model to gold price data.</a:t>
            </a:r>
          </a:p>
          <a:p>
            <a:r>
              <a:rPr lang="en-US" sz="1800"/>
              <a:t>2. Forecast future prices.</a:t>
            </a:r>
          </a:p>
          <a:p>
            <a:r>
              <a:rPr lang="en-US" sz="1800"/>
              <a:t>3. Plot original data and forecast.</a:t>
            </a:r>
          </a:p>
          <a:p>
            <a:r>
              <a:rPr lang="en-US" sz="1800"/>
              <a:t>4. Evaluate model performance.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6128670"/>
            <a:ext cx="10222992" cy="80683"/>
          </a:xfrm>
          <a:prstGeom prst="rect">
            <a:avLst/>
          </a:prstGeom>
          <a:blipFill dpi="0" rotWithShape="1">
            <a:blip r:embed="rId5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9B7FFA5-14CB-4A4F-9BCC-CA3AA5D9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04E48745-7512-4EC2-9E20-9092D121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313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132FD491-28F3-42E7-AEBF-A9E3C462C9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AD016B6E-F283-4CFB-9099-05C8DA6AB3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2D0360E-345F-4790-B0A0-03ADC36B5E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A486648D-901F-431C-8FFE-6455ADDACF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72" y="0"/>
            <a:ext cx="12188656" cy="6858000"/>
          </a:xfrm>
          <a:prstGeom prst="rect">
            <a:avLst/>
          </a:prstGeom>
          <a:blipFill dpi="0" rotWithShape="1"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  <a14:imgEffect>
                        <a14:brightnessContrast bright="-40000" contrast="40000"/>
                      </a14:imgEffect>
                    </a14:imgLayer>
                  </a14:imgProps>
                </a:ext>
              </a:extLst>
            </a:blip>
            <a:srcRect/>
            <a:tile tx="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 defTabSz="914400"/>
            <a:endParaRPr lang="en-US" sz="2000" kern="0">
              <a:solidFill>
                <a:prstClr val="white"/>
              </a:solidFill>
              <a:latin typeface="Rockwell Extra Bold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613C0E-DC35-49D4-A52F-541E78A08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>
                <a:solidFill>
                  <a:srgbClr val="FFFFFF"/>
                </a:solidFill>
              </a:rPr>
              <a:t>Trading Strategy Development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3A20E7-D608-4ED0-8DB3-FDEB01C6CA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1. Formulate and backtest trading strategies.</a:t>
            </a:r>
          </a:p>
          <a:p>
            <a:r>
              <a:rPr lang="en-US">
                <a:solidFill>
                  <a:srgbClr val="FFFFFF"/>
                </a:solidFill>
              </a:rPr>
              <a:t>2. Explore reverse trading strategies for profit maximization.</a:t>
            </a:r>
          </a:p>
          <a:p>
            <a:r>
              <a:rPr lang="en-US">
                <a:solidFill>
                  <a:srgbClr val="FFFFFF"/>
                </a:solidFill>
              </a:rPr>
              <a:t>3. Example: Moving average crossover strategy.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28E7ECE-D1D9-4A45-83E3-B3AAC21AF5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2299C5D-8E7A-4F30-B5A0-E61C1AF51D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13341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16DBFAD4-B5FC-442B-A283-381B01B195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B649DC7-8769-4383-A6F2-8F366BA7A1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C67FD53-2686-4E0E-BA49-976F78F9AA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3964958D-AF5D-4863-B5FB-83F6B8CB1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44" y="0"/>
            <a:ext cx="12188656" cy="6857999"/>
          </a:xfrm>
          <a:prstGeom prst="rect">
            <a:avLst/>
          </a:prstGeom>
          <a:blipFill dpi="0" rotWithShape="1">
            <a:blip r:embed="rId4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35F764-4E23-4079-8A25-F31C243FA3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0109" y="484632"/>
            <a:ext cx="6730277" cy="1609344"/>
          </a:xfr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b="1"/>
              <a:t>Moving Average Crossover Strategy</a:t>
            </a:r>
          </a:p>
        </p:txBody>
      </p:sp>
      <p:pic>
        <p:nvPicPr>
          <p:cNvPr id="5" name="Picture 4" descr="Graphs and plots layered on a blue digital screen">
            <a:extLst>
              <a:ext uri="{FF2B5EF4-FFF2-40B4-BE49-F238E27FC236}">
                <a16:creationId xmlns:a16="http://schemas.microsoft.com/office/drawing/2014/main" id="{8E174953-795F-8755-BF15-A38EBD63DA2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22959" r="26224"/>
          <a:stretch/>
        </p:blipFill>
        <p:spPr>
          <a:xfrm>
            <a:off x="3344" y="10"/>
            <a:ext cx="4646726" cy="685799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6B0CC6-36E4-45DF-8238-E081BC236C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70109" y="2121408"/>
            <a:ext cx="6730276" cy="405079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800"/>
              <a:t>1. Implement a simple moving average crossover strategy.</a:t>
            </a:r>
          </a:p>
          <a:p>
            <a:r>
              <a:rPr lang="en-US" sz="1800"/>
              <a:t>2. Generate buy/sell signals based on crossover.</a:t>
            </a:r>
          </a:p>
          <a:p>
            <a:r>
              <a:rPr lang="en-US" sz="1800"/>
              <a:t>3. Calculate and plot cumulative returns.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1002ACD-3B0C-4885-8754-8A00E926FE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DF0313CD-4196-4456-A70D-5EE2B995BA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80DE0B32-9EE8-4975-AD48-3855B0A82A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02896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16DBFAD4-B5FC-442B-A283-381B01B195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B649DC7-8769-4383-A6F2-8F366BA7A1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C67FD53-2686-4E0E-BA49-976F78F9AA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695B334-EA17-4528-B45D-D325F70FD8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5806" y="484632"/>
            <a:ext cx="3677264" cy="160934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b="1"/>
              <a:t>Market Sentiment Analysis</a:t>
            </a:r>
          </a:p>
        </p:txBody>
      </p:sp>
      <p:pic>
        <p:nvPicPr>
          <p:cNvPr id="5" name="Picture 4" descr="Digital numbers and graphs">
            <a:extLst>
              <a:ext uri="{FF2B5EF4-FFF2-40B4-BE49-F238E27FC236}">
                <a16:creationId xmlns:a16="http://schemas.microsoft.com/office/drawing/2014/main" id="{6705FF2B-94AB-3BF3-3287-B7644E46D23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1598" r="4952" b="-1"/>
          <a:stretch/>
        </p:blipFill>
        <p:spPr>
          <a:xfrm>
            <a:off x="1" y="10"/>
            <a:ext cx="7546216" cy="685799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B995BD-B4C7-4E59-AF54-9F5251F5A8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65805" y="2121408"/>
            <a:ext cx="3677263" cy="409257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600"/>
              <a:t>1. Investigate the impact of market events on gold prices.</a:t>
            </a:r>
          </a:p>
          <a:p>
            <a:r>
              <a:rPr lang="en-US" sz="1600"/>
              <a:t>2. Assess market sentiment and its influence on price movements.</a:t>
            </a:r>
          </a:p>
          <a:p>
            <a:r>
              <a:rPr lang="en-US" sz="1600"/>
              <a:t>3. Example: Impact of US Fed Interest Rate Decisions and Brexit.</a:t>
            </a:r>
          </a:p>
        </p:txBody>
      </p:sp>
    </p:spTree>
    <p:extLst>
      <p:ext uri="{BB962C8B-B14F-4D97-AF65-F5344CB8AC3E}">
        <p14:creationId xmlns:p14="http://schemas.microsoft.com/office/powerpoint/2010/main" val="58340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16DBFAD4-B5FC-442B-A283-381B01B195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B649DC7-8769-4383-A6F2-8F366BA7A1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C67FD53-2686-4E0E-BA49-976F78F9AA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CCF043BA-0C52-4068-BCF5-2B2D89BA9D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blipFill dpi="0" rotWithShape="1">
            <a:blip r:embed="rId4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5F146D-7AE0-4517-8773-78008E1335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83612" y="484632"/>
            <a:ext cx="3816774" cy="1609344"/>
          </a:xfr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b="1"/>
              <a:t>Event Impact Analysis</a:t>
            </a:r>
          </a:p>
        </p:txBody>
      </p:sp>
      <p:pic>
        <p:nvPicPr>
          <p:cNvPr id="5" name="Picture 4" descr="Magnifying glass showing decling performance">
            <a:extLst>
              <a:ext uri="{FF2B5EF4-FFF2-40B4-BE49-F238E27FC236}">
                <a16:creationId xmlns:a16="http://schemas.microsoft.com/office/drawing/2014/main" id="{937C9585-E04E-D24F-7C95-E91A82DFCEB4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r="26524" b="-1"/>
          <a:stretch/>
        </p:blipFill>
        <p:spPr>
          <a:xfrm>
            <a:off x="3343" y="10"/>
            <a:ext cx="7548923" cy="685799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DF372C-7BCD-4006-9A6E-A7B73CBB34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83611" y="2121408"/>
            <a:ext cx="3816774" cy="405079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600"/>
              <a:t>1. Identify and analyze the impact of major events.</a:t>
            </a:r>
          </a:p>
          <a:p>
            <a:r>
              <a:rPr lang="en-US" sz="1600"/>
              <a:t>2. Extract price data around event dates.</a:t>
            </a:r>
          </a:p>
          <a:p>
            <a:r>
              <a:rPr lang="en-US" sz="1600"/>
              <a:t>3. Compare prices before and after events.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89ACCC8-A635-400E-B9C0-AD9CA57109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CBC21CEB-233C-4B50-8CCA-829AD0428F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F3DF2D74-CD63-49A8-A93B-9DA2F59511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97423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16DBFAD4-B5FC-442B-A283-381B01B195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B649DC7-8769-4383-A6F2-8F366BA7A1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C67FD53-2686-4E0E-BA49-976F78F9AA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CCF043BA-0C52-4068-BCF5-2B2D89BA9D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blipFill dpi="0" rotWithShape="1">
            <a:blip r:embed="rId4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7D7146-09B2-4FA9-8336-4ADF2F73C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83612" y="484632"/>
            <a:ext cx="3816774" cy="1609344"/>
          </a:xfr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b="1"/>
              <a:t>Statistical Analysis</a:t>
            </a:r>
          </a:p>
        </p:txBody>
      </p:sp>
      <p:pic>
        <p:nvPicPr>
          <p:cNvPr id="5" name="Picture 4" descr="Codes on papers">
            <a:extLst>
              <a:ext uri="{FF2B5EF4-FFF2-40B4-BE49-F238E27FC236}">
                <a16:creationId xmlns:a16="http://schemas.microsoft.com/office/drawing/2014/main" id="{731D0287-B6D3-74DF-73C6-AA010E66D94E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4236" r="12288" b="-1"/>
          <a:stretch/>
        </p:blipFill>
        <p:spPr>
          <a:xfrm>
            <a:off x="3343" y="10"/>
            <a:ext cx="7548923" cy="685799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5C9873-DEC4-4500-96D0-16643392E3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83611" y="2121408"/>
            <a:ext cx="3816774" cy="405079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600"/>
              <a:t>1. Conduct statistical tests to gain insights into gold price movements.</a:t>
            </a:r>
          </a:p>
          <a:p>
            <a:r>
              <a:rPr lang="en-US" sz="1600"/>
              <a:t>2. Explore correlations with external factors and macroeconomic indicators.</a:t>
            </a:r>
          </a:p>
          <a:p>
            <a:r>
              <a:rPr lang="en-US" sz="1600"/>
              <a:t>3. Example: Correlation analysis with USD Index.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89ACCC8-A635-400E-B9C0-AD9CA57109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CBC21CEB-233C-4B50-8CCA-829AD0428F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F3DF2D74-CD63-49A8-A93B-9DA2F59511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06651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16DBFAD4-B5FC-442B-A283-381B01B195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B649DC7-8769-4383-A6F2-8F366BA7A1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C67FD53-2686-4E0E-BA49-976F78F9AA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2AD6F90-2F13-45F7-95B0-793BCFF4F3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5806" y="484632"/>
            <a:ext cx="3677264" cy="160934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b="1"/>
              <a:t>Correlation Analysis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156E56-18EB-3D9A-AD94-EB60C10683C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848" r="36258"/>
          <a:stretch/>
        </p:blipFill>
        <p:spPr>
          <a:xfrm>
            <a:off x="1" y="10"/>
            <a:ext cx="7546216" cy="685799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A019F9-1390-4D74-9D4B-817E9A75E0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65805" y="2121408"/>
            <a:ext cx="3677263" cy="409257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600"/>
              <a:t>1. Correlation analysis with external factors (e.g., USD Index).</a:t>
            </a:r>
          </a:p>
          <a:p>
            <a:r>
              <a:rPr lang="en-US" sz="1600"/>
              <a:t>2. Plot correlation heatmap to visualize relationships.</a:t>
            </a:r>
          </a:p>
        </p:txBody>
      </p:sp>
    </p:spTree>
    <p:extLst>
      <p:ext uri="{BB962C8B-B14F-4D97-AF65-F5344CB8AC3E}">
        <p14:creationId xmlns:p14="http://schemas.microsoft.com/office/powerpoint/2010/main" val="3599714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16DBFAD4-B5FC-442B-A283-381B01B195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B649DC7-8769-4383-A6F2-8F366BA7A1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C67FD53-2686-4E0E-BA49-976F78F9AA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CCF043BA-0C52-4068-BCF5-2B2D89BA9D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blipFill dpi="0" rotWithShape="1">
            <a:blip r:embed="rId4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76662D-3125-4344-8AEE-A7130EBD0D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83612" y="484632"/>
            <a:ext cx="3816774" cy="1609344"/>
          </a:xfr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b="1"/>
              <a:t>Expected Deliverables</a:t>
            </a:r>
          </a:p>
        </p:txBody>
      </p:sp>
      <p:pic>
        <p:nvPicPr>
          <p:cNvPr id="5" name="Picture 4" descr="Codes on papers">
            <a:extLst>
              <a:ext uri="{FF2B5EF4-FFF2-40B4-BE49-F238E27FC236}">
                <a16:creationId xmlns:a16="http://schemas.microsoft.com/office/drawing/2014/main" id="{DDD0AB1B-9175-E4E7-8C9C-701500A64784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4236" r="12288" b="-1"/>
          <a:stretch/>
        </p:blipFill>
        <p:spPr>
          <a:xfrm>
            <a:off x="3343" y="10"/>
            <a:ext cx="7548923" cy="685799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54397C-F88B-42B4-A43E-75F5739B43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83611" y="2121408"/>
            <a:ext cx="3816774" cy="405079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600"/>
              <a:t>1. Time series visualizations illustrating trends and patterns.</a:t>
            </a:r>
          </a:p>
          <a:p>
            <a:r>
              <a:rPr lang="en-US" sz="1600"/>
              <a:t>2. Predictive models for gold price forecasting.</a:t>
            </a:r>
          </a:p>
          <a:p>
            <a:r>
              <a:rPr lang="en-US" sz="1600"/>
              <a:t>3. Back-tested trading strategies with performance metrics.</a:t>
            </a:r>
          </a:p>
          <a:p>
            <a:r>
              <a:rPr lang="en-US" sz="1600"/>
              <a:t>4. Market sentiment analysis reports.</a:t>
            </a:r>
          </a:p>
          <a:p>
            <a:r>
              <a:rPr lang="en-US" sz="1600"/>
              <a:t>5. Statistical analyses of gold price movements.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89ACCC8-A635-400E-B9C0-AD9CA57109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CBC21CEB-233C-4B50-8CCA-829AD0428F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F3DF2D74-CD63-49A8-A93B-9DA2F59511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16988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132FD491-28F3-42E7-AEBF-A9E3C462C9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AD016B6E-F283-4CFB-9099-05C8DA6AB3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2D0360E-345F-4790-B0A0-03ADC36B5E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3C06EAFD-0C69-4B3B-BEA7-E7E11DDF9C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4066C89-42FB-4624-9AFE-3A31B36491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44" y="0"/>
            <a:ext cx="4648169" cy="6858000"/>
          </a:xfrm>
          <a:prstGeom prst="rect">
            <a:avLst/>
          </a:prstGeom>
          <a:blipFill dpi="0" rotWithShape="1"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  <a14:imgEffect>
                        <a14:brightnessContrast bright="-40000" contrast="40000"/>
                      </a14:imgEffect>
                    </a14:imgLayer>
                  </a14:imgProps>
                </a:ext>
              </a:extLst>
            </a:blip>
            <a:srcRect/>
            <a:tile tx="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 defTabSz="914400"/>
            <a:endParaRPr lang="en-US" sz="2000" kern="0">
              <a:solidFill>
                <a:prstClr val="white"/>
              </a:solidFill>
              <a:latin typeface="Rockwell Extra Bold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39C987-88AC-4152-81E3-4B075C045A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43466"/>
            <a:ext cx="3686312" cy="552873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800" b="1">
                <a:solidFill>
                  <a:srgbClr val="FFFFFF"/>
                </a:solidFill>
              </a:rPr>
              <a:t>Conclusion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9BCEBD-7741-464C-8160-852574D4F2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53780" y="599768"/>
            <a:ext cx="6074467" cy="557243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This project provides a comprehensive analysis of historical gold prices, enabling informed decision-making and development of effective trading strategies. By leveraging advanced modeling techniques and market sentiment analysis, we aim to uncover valuable insights into the gold market.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A218FBC-B2D6-48CA-9289-C4110162ED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DED9084-49DA-4911-ACB7-5F9E4DEFA0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63594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16DBFAD4-B5FC-442B-A283-381B01B195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B649DC7-8769-4383-A6F2-8F366BA7A1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C67FD53-2686-4E0E-BA49-976F78F9AA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89C8D586-1ECD-4981-BED2-97336112C0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999"/>
          </a:xfrm>
          <a:prstGeom prst="rect">
            <a:avLst/>
          </a:prstGeom>
          <a:blipFill dpi="0" rotWithShape="1">
            <a:blip r:embed="rId4">
              <a:alphaModFix amt="60000"/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84250B-ABEF-4523-86EC-70322F4126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0" y="484632"/>
            <a:ext cx="5299586" cy="1609344"/>
          </a:xfr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/>
              <a:t>Questions &amp; Answers</a:t>
            </a:r>
          </a:p>
        </p:txBody>
      </p:sp>
      <p:pic>
        <p:nvPicPr>
          <p:cNvPr id="5" name="Picture 4" descr="Different colored question marks">
            <a:extLst>
              <a:ext uri="{FF2B5EF4-FFF2-40B4-BE49-F238E27FC236}">
                <a16:creationId xmlns:a16="http://schemas.microsoft.com/office/drawing/2014/main" id="{59E2BF54-5F94-C0DD-574B-BD95E939FCB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3428" r="26814"/>
          <a:stretch/>
        </p:blipFill>
        <p:spPr>
          <a:xfrm>
            <a:off x="1" y="10"/>
            <a:ext cx="6066502" cy="6857989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7B1FCE-2B2D-4DE6-A507-BE1374FE21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799" y="2121408"/>
            <a:ext cx="5299585" cy="405079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800" dirty="0"/>
              <a:t>Thank you for your attention. We welcome any questions or comments you may have. Acknowledgment:</a:t>
            </a:r>
          </a:p>
          <a:p>
            <a:r>
              <a:rPr lang="en-US" sz="1800" dirty="0" err="1"/>
              <a:t>Mentorness</a:t>
            </a:r>
            <a:r>
              <a:rPr lang="en-US" sz="1800" dirty="0"/>
              <a:t> and team members for support and guidance.</a:t>
            </a:r>
          </a:p>
          <a:p>
            <a:r>
              <a:rPr lang="en-US" sz="1800" dirty="0"/>
              <a:t>Contact Information:</a:t>
            </a:r>
          </a:p>
          <a:p>
            <a:r>
              <a:rPr lang="en-US" sz="1800" dirty="0"/>
              <a:t>sohanreddy547@gmial.com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F001A23-2767-4A31-BD30-56112DE952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C6BD30CE-7C6B-4C5B-8206-2A912062D6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FA45EC6-AD58-4CAF-846D-46D82B614D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6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16DBFAD4-B5FC-442B-A283-381B01B195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B649DC7-8769-4383-A6F2-8F366BA7A1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C67FD53-2686-4E0E-BA49-976F78F9AA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5" name="Picture 4" descr="Graph">
            <a:extLst>
              <a:ext uri="{FF2B5EF4-FFF2-40B4-BE49-F238E27FC236}">
                <a16:creationId xmlns:a16="http://schemas.microsoft.com/office/drawing/2014/main" id="{AE1FF286-58CA-84E4-20E2-8CB58608A1B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3981" b="6019"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F79FF99C-BAA9-404F-9C96-6DD456B4F7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9C44AFD-C72D-4D9C-84C6-73E615CED8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blipFill dpi="0" rotWithShape="1">
            <a:blip r:embed="rId5">
              <a:alphaModFix amt="30000"/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61000"/>
                      </a14:imgEffect>
                      <a14:imgEffect>
                        <a14:brightnessContrast bright="-25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3246A1-D055-4C48-A282-DF43F771B3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>
                <a:solidFill>
                  <a:schemeClr val="tx1"/>
                </a:solidFill>
              </a:rPr>
              <a:t>Project Overview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220910-E3F7-4849-8F5A-981F8DAAC6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/>
              <a:t>This project leverages a comprehensive dataset of daily gold prices from January 19, 2014, to January 22, 2024. Objectives include time series analysis, advanced modeling, trading strategy development, market sentiment analysis, and statistical analysis.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D25B14F-36E0-41E8-956F-CABEF1ADD6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AFB9EA5-DE4D-4E6B-A302-F55174E4B1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E44092F4-4D9B-4D0A-8832-C29E786F8F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899965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16DBFAD4-B5FC-442B-A283-381B01B195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B649DC7-8769-4383-A6F2-8F366BA7A1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C67FD53-2686-4E0E-BA49-976F78F9AA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362E11DD-B54B-4751-9C17-39DAF9EF4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blipFill dpi="0" rotWithShape="1">
            <a:blip r:embed="rId4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B1CADB-7DE3-4203-B3E2-7892F7493C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2280" y="484632"/>
            <a:ext cx="6743844" cy="160934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b="1"/>
              <a:t>Dataset Description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66E5C5-C756-44E2-945F-38FAC098B3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2279" y="2121408"/>
            <a:ext cx="6743845" cy="405079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800"/>
              <a:t>1. Date: Unique identifier for each trading day.</a:t>
            </a:r>
          </a:p>
          <a:p>
            <a:r>
              <a:rPr lang="en-US" sz="1800"/>
              <a:t>2. Close: Closing price of gold.</a:t>
            </a:r>
          </a:p>
          <a:p>
            <a:r>
              <a:rPr lang="en-US" sz="1800"/>
              <a:t>3. Volume: Gold trading volume.</a:t>
            </a:r>
          </a:p>
          <a:p>
            <a:r>
              <a:rPr lang="en-US" sz="1800"/>
              <a:t>4. Open: Opening price of gold.</a:t>
            </a:r>
          </a:p>
          <a:p>
            <a:r>
              <a:rPr lang="en-US" sz="1800"/>
              <a:t>5. High: Highest price recorded during the trading day.</a:t>
            </a:r>
          </a:p>
          <a:p>
            <a:r>
              <a:rPr lang="en-US" sz="1800"/>
              <a:t>6. Low: Lowest price recorded during the trading day.</a:t>
            </a:r>
          </a:p>
        </p:txBody>
      </p:sp>
      <p:pic>
        <p:nvPicPr>
          <p:cNvPr id="5" name="Picture 4" descr="Rows of gold and silver bars">
            <a:extLst>
              <a:ext uri="{FF2B5EF4-FFF2-40B4-BE49-F238E27FC236}">
                <a16:creationId xmlns:a16="http://schemas.microsoft.com/office/drawing/2014/main" id="{2CA35256-DDC4-0C11-92FC-C0DB394D6D60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27948" r="21235"/>
          <a:stretch/>
        </p:blipFill>
        <p:spPr>
          <a:xfrm>
            <a:off x="7545274" y="10"/>
            <a:ext cx="4646726" cy="685799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B55DE4E1-F219-45A4-96D9-9A86D0E4DB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3601C3FF-4A5D-437C-B3DB-A53B99D308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61B1BDC9-B583-4F65-8FE9-E2CBE71D93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49676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16DBFAD4-B5FC-442B-A283-381B01B195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B649DC7-8769-4383-A6F2-8F366BA7A1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C67FD53-2686-4E0E-BA49-976F78F9AA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3964958D-AF5D-4863-B5FB-83F6B8CB1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44" y="0"/>
            <a:ext cx="12188656" cy="6857999"/>
          </a:xfrm>
          <a:prstGeom prst="rect">
            <a:avLst/>
          </a:prstGeom>
          <a:blipFill dpi="0" rotWithShape="1">
            <a:blip r:embed="rId4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623373-C7D0-4C7B-AFCC-63E961AC8E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0109" y="484632"/>
            <a:ext cx="6730277" cy="1609344"/>
          </a:xfr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b="1"/>
              <a:t>Data Preprocessing</a:t>
            </a:r>
          </a:p>
        </p:txBody>
      </p:sp>
      <p:pic>
        <p:nvPicPr>
          <p:cNvPr id="5" name="Picture 4" descr="Periodic table of elements">
            <a:extLst>
              <a:ext uri="{FF2B5EF4-FFF2-40B4-BE49-F238E27FC236}">
                <a16:creationId xmlns:a16="http://schemas.microsoft.com/office/drawing/2014/main" id="{BEBED20A-CF17-063E-7409-DF83790A7851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28561" r="26381"/>
          <a:stretch/>
        </p:blipFill>
        <p:spPr>
          <a:xfrm>
            <a:off x="3344" y="10"/>
            <a:ext cx="4646726" cy="685799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449D9F-EEA7-4539-B071-1E71EBD3F2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70109" y="2121408"/>
            <a:ext cx="6730276" cy="405079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800"/>
              <a:t>1. Load and clean the dataset.</a:t>
            </a:r>
          </a:p>
          <a:p>
            <a:r>
              <a:rPr lang="en-US" sz="1800"/>
              <a:t>2. Handle missing values and outliers.</a:t>
            </a:r>
          </a:p>
          <a:p>
            <a:r>
              <a:rPr lang="en-US" sz="1800"/>
              <a:t>3. Convert 'Date' column to datetime format.</a:t>
            </a:r>
          </a:p>
          <a:p>
            <a:r>
              <a:rPr lang="en-US" sz="1800"/>
              <a:t>4. Set 'Date' column as index.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1002ACD-3B0C-4885-8754-8A00E926FE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DF0313CD-4196-4456-A70D-5EE2B995BA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80DE0B32-9EE8-4975-AD48-3855B0A82A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19986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16DBFAD4-B5FC-442B-A283-381B01B195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B649DC7-8769-4383-A6F2-8F366BA7A1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C67FD53-2686-4E0E-BA49-976F78F9AA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F18B87E-15FA-467E-92B9-2DE056407D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5806" y="484632"/>
            <a:ext cx="3677264" cy="160934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b="1"/>
              <a:t>Exploratory Data Analysis</a:t>
            </a:r>
          </a:p>
        </p:txBody>
      </p:sp>
      <p:pic>
        <p:nvPicPr>
          <p:cNvPr id="5" name="Picture 4" descr="Graph">
            <a:extLst>
              <a:ext uri="{FF2B5EF4-FFF2-40B4-BE49-F238E27FC236}">
                <a16:creationId xmlns:a16="http://schemas.microsoft.com/office/drawing/2014/main" id="{2BCC21F4-3FF1-696E-446D-48637946209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9981" r="21247"/>
          <a:stretch/>
        </p:blipFill>
        <p:spPr>
          <a:xfrm>
            <a:off x="1" y="10"/>
            <a:ext cx="7546216" cy="685799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8A5379-F47D-4C4B-9DAA-139E0A38C1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65805" y="2121408"/>
            <a:ext cx="3677263" cy="409257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600"/>
              <a:t>1. Visualize closing prices over time.</a:t>
            </a:r>
          </a:p>
          <a:p>
            <a:r>
              <a:rPr lang="en-US" sz="1600"/>
              <a:t>2. Identify trends, seasonality, and outliers.</a:t>
            </a:r>
          </a:p>
          <a:p>
            <a:r>
              <a:rPr lang="en-US" sz="1600"/>
              <a:t>3. Perform basic statistical analysis.</a:t>
            </a:r>
          </a:p>
        </p:txBody>
      </p:sp>
    </p:spTree>
    <p:extLst>
      <p:ext uri="{BB962C8B-B14F-4D97-AF65-F5344CB8AC3E}">
        <p14:creationId xmlns:p14="http://schemas.microsoft.com/office/powerpoint/2010/main" val="449856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16DBFAD4-B5FC-442B-A283-381B01B195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B649DC7-8769-4383-A6F2-8F366BA7A1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C67FD53-2686-4E0E-BA49-976F78F9AA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3964958D-AF5D-4863-B5FB-83F6B8CB1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44" y="0"/>
            <a:ext cx="12188656" cy="6857999"/>
          </a:xfrm>
          <a:prstGeom prst="rect">
            <a:avLst/>
          </a:prstGeom>
          <a:blipFill dpi="0" rotWithShape="1">
            <a:blip r:embed="rId4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DBCDB2-D187-4EDF-8F29-C6C7E0A113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0109" y="484632"/>
            <a:ext cx="6730277" cy="1609344"/>
          </a:xfr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b="1"/>
              <a:t>Time Series Analysis</a:t>
            </a:r>
          </a:p>
        </p:txBody>
      </p:sp>
      <p:pic>
        <p:nvPicPr>
          <p:cNvPr id="5" name="Picture 4" descr="Codes on papers">
            <a:extLst>
              <a:ext uri="{FF2B5EF4-FFF2-40B4-BE49-F238E27FC236}">
                <a16:creationId xmlns:a16="http://schemas.microsoft.com/office/drawing/2014/main" id="{006D1A1E-8FDB-EC36-8656-EE0F5FC5C05F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28360" r="26412" b="-1"/>
          <a:stretch/>
        </p:blipFill>
        <p:spPr>
          <a:xfrm>
            <a:off x="3344" y="10"/>
            <a:ext cx="4646726" cy="685799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FF1916-CD95-490A-AD4A-6190E823F8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70109" y="2121408"/>
            <a:ext cx="6730276" cy="405079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800"/>
              <a:t>1. Explore historical trends and patterns in gold prices.</a:t>
            </a:r>
          </a:p>
          <a:p>
            <a:r>
              <a:rPr lang="en-US" sz="1800"/>
              <a:t>2. Identify seasonality, cyclicality, and long-term trends.</a:t>
            </a:r>
          </a:p>
          <a:p>
            <a:r>
              <a:rPr lang="en-US" sz="1800"/>
              <a:t>3. Perform seasonal decomposition using STL.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1002ACD-3B0C-4885-8754-8A00E926FE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DF0313CD-4196-4456-A70D-5EE2B995BA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80DE0B32-9EE8-4975-AD48-3855B0A82A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6043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16DBFAD4-B5FC-442B-A283-381B01B195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B649DC7-8769-4383-A6F2-8F366BA7A1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C67FD53-2686-4E0E-BA49-976F78F9AA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A34BF2AA-88B9-7D73-F6B8-81FF85A26F4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F79FF99C-BAA9-404F-9C96-6DD456B4F7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9C44AFD-C72D-4D9C-84C6-73E615CED8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blipFill dpi="0" rotWithShape="1">
            <a:blip r:embed="rId5">
              <a:alphaModFix amt="30000"/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61000"/>
                      </a14:imgEffect>
                      <a14:imgEffect>
                        <a14:brightnessContrast bright="-25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A1EA1F-46C1-4DCD-95A7-C0889F6F07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>
                <a:solidFill>
                  <a:schemeClr val="tx1"/>
                </a:solidFill>
              </a:rPr>
              <a:t>Seasonal Decomposition using STL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634761-F59C-4613-8098-BBAFDEA1DB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/>
              <a:t>1. Perform seasonal decomposition to separate trend, seasonal, and residual components.</a:t>
            </a:r>
          </a:p>
          <a:p>
            <a:r>
              <a:rPr lang="en-US"/>
              <a:t>2. Visualize the decomposed components.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D25B14F-36E0-41E8-956F-CABEF1ADD6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AFB9EA5-DE4D-4E6B-A302-F55174E4B1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E44092F4-4D9B-4D0A-8832-C29E786F8F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655041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16DBFAD4-B5FC-442B-A283-381B01B195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B649DC7-8769-4383-A6F2-8F366BA7A1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C67FD53-2686-4E0E-BA49-976F78F9AA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5" name="Picture 4" descr="An abstract financial digital analysis">
            <a:extLst>
              <a:ext uri="{FF2B5EF4-FFF2-40B4-BE49-F238E27FC236}">
                <a16:creationId xmlns:a16="http://schemas.microsoft.com/office/drawing/2014/main" id="{4F73AAFB-C2EC-09B8-FEA4-95E5E8F7DF5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333" r="1" b="1"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F79FF99C-BAA9-404F-9C96-6DD456B4F7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9C44AFD-C72D-4D9C-84C6-73E615CED8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blipFill dpi="0" rotWithShape="1">
            <a:blip r:embed="rId5">
              <a:alphaModFix amt="30000"/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61000"/>
                      </a14:imgEffect>
                      <a14:imgEffect>
                        <a14:brightnessContrast bright="-25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D84EC9-F1B8-4A9F-B5C8-1BBE6EBA69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>
                <a:solidFill>
                  <a:schemeClr val="tx1"/>
                </a:solidFill>
              </a:rPr>
              <a:t>Trend Identification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7A1805-1FF9-4302-9A84-6BE5FBA1E5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/>
              <a:t>1. Calculate moving averages for trend identification.</a:t>
            </a:r>
          </a:p>
          <a:p>
            <a:r>
              <a:rPr lang="en-US"/>
              <a:t>2. Plot original closing prices and moving averages.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D25B14F-36E0-41E8-956F-CABEF1ADD6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AFB9EA5-DE4D-4E6B-A302-F55174E4B1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E44092F4-4D9B-4D0A-8832-C29E786F8F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601036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16DBFAD4-B5FC-442B-A283-381B01B195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B649DC7-8769-4383-A6F2-8F366BA7A1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C67FD53-2686-4E0E-BA49-976F78F9AA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5" name="Picture 4" descr="Yellow paper folded as graph">
            <a:extLst>
              <a:ext uri="{FF2B5EF4-FFF2-40B4-BE49-F238E27FC236}">
                <a16:creationId xmlns:a16="http://schemas.microsoft.com/office/drawing/2014/main" id="{CA0884C9-A94F-4020-E173-97083854F58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5730"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F79FF99C-BAA9-404F-9C96-6DD456B4F7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9C44AFD-C72D-4D9C-84C6-73E615CED8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blipFill dpi="0" rotWithShape="1">
            <a:blip r:embed="rId5">
              <a:alphaModFix amt="30000"/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61000"/>
                      </a14:imgEffect>
                      <a14:imgEffect>
                        <a14:brightnessContrast bright="-25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713C68-4720-4C67-B561-EED1F4DDA2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>
                <a:solidFill>
                  <a:schemeClr val="tx1"/>
                </a:solidFill>
              </a:rPr>
              <a:t>Advanced Modeling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81F35F-3B23-47DA-8459-65DB0B5F5F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/>
              <a:t>1. Develop predictive models to forecast future gold prices.</a:t>
            </a:r>
          </a:p>
          <a:p>
            <a:r>
              <a:rPr lang="en-US"/>
              <a:t>2. Evaluate and compare forecasting algorithms.</a:t>
            </a:r>
          </a:p>
          <a:p>
            <a:r>
              <a:rPr lang="en-US"/>
              <a:t>3. Example: ARIMA model for gold price forecasting.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D25B14F-36E0-41E8-956F-CABEF1ADD6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AFB9EA5-DE4D-4E6B-A302-F55174E4B1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E44092F4-4D9B-4D0A-8832-C29E786F8F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030168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Wood Type</Template>
  <TotalTime>99</TotalTime>
  <Words>663</Words>
  <Application>Microsoft Macintosh PowerPoint</Application>
  <PresentationFormat>Widescreen</PresentationFormat>
  <Paragraphs>76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Arial</vt:lpstr>
      <vt:lpstr>Calibri</vt:lpstr>
      <vt:lpstr>Rockwell</vt:lpstr>
      <vt:lpstr>Rockwell Condensed</vt:lpstr>
      <vt:lpstr>Rockwell Extra Bold</vt:lpstr>
      <vt:lpstr>Wingdings</vt:lpstr>
      <vt:lpstr>Wood Type</vt:lpstr>
      <vt:lpstr>Gold Price Analysis and Forecasting</vt:lpstr>
      <vt:lpstr>Project Overview</vt:lpstr>
      <vt:lpstr>Dataset Description</vt:lpstr>
      <vt:lpstr>Data Preprocessing</vt:lpstr>
      <vt:lpstr>Exploratory Data Analysis</vt:lpstr>
      <vt:lpstr>Time Series Analysis</vt:lpstr>
      <vt:lpstr>Seasonal Decomposition using STL</vt:lpstr>
      <vt:lpstr>Trend Identification</vt:lpstr>
      <vt:lpstr>Advanced Modeling</vt:lpstr>
      <vt:lpstr>ARIMA Model</vt:lpstr>
      <vt:lpstr>Trading Strategy Development</vt:lpstr>
      <vt:lpstr>Moving Average Crossover Strategy</vt:lpstr>
      <vt:lpstr>Market Sentiment Analysis</vt:lpstr>
      <vt:lpstr>Event Impact Analysis</vt:lpstr>
      <vt:lpstr>Statistical Analysis</vt:lpstr>
      <vt:lpstr>Correlation Analysis</vt:lpstr>
      <vt:lpstr>Expected Deliverables</vt:lpstr>
      <vt:lpstr>Conclusion</vt:lpstr>
      <vt:lpstr>Questions &amp; Answers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Gold Price Analysis and Forecasting</dc:title>
  <dc:creator>AHMAD ALI</dc:creator>
  <cp:lastModifiedBy>Sohan Ganampeta</cp:lastModifiedBy>
  <cp:revision>7</cp:revision>
  <dcterms:created xsi:type="dcterms:W3CDTF">2024-06-26T05:07:13Z</dcterms:created>
  <dcterms:modified xsi:type="dcterms:W3CDTF">2025-01-12T00:15:55Z</dcterms:modified>
</cp:coreProperties>
</file>